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377" r:id="rId3"/>
    <p:sldId id="378" r:id="rId4"/>
    <p:sldId id="379" r:id="rId5"/>
    <p:sldId id="380" r:id="rId6"/>
    <p:sldId id="381" r:id="rId7"/>
    <p:sldId id="382" r:id="rId8"/>
  </p:sldIdLst>
  <p:sldSz cx="5761038" cy="3240088"/>
  <p:notesSz cx="6858000" cy="9144000"/>
  <p:defaultTextStyle>
    <a:defPPr>
      <a:defRPr lang="ru-RU"/>
    </a:defPPr>
    <a:lvl1pPr marL="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ED4D29F-39CA-2D43-B5F2-764D6E492900}">
          <p14:sldIdLst>
            <p14:sldId id="256"/>
            <p14:sldId id="377"/>
            <p14:sldId id="378"/>
            <p14:sldId id="379"/>
            <p14:sldId id="380"/>
            <p14:sldId id="381"/>
            <p14:sldId id="3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021">
          <p15:clr>
            <a:srgbClr val="A4A3A4"/>
          </p15:clr>
        </p15:guide>
        <p15:guide id="4" pos="18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0099"/>
    <a:srgbClr val="CC0000"/>
    <a:srgbClr val="669900"/>
    <a:srgbClr val="6A0C56"/>
    <a:srgbClr val="990033"/>
    <a:srgbClr val="6600FF"/>
    <a:srgbClr val="660033"/>
    <a:srgbClr val="3333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1" autoAdjust="0"/>
    <p:restoredTop sz="87241" autoAdjust="0"/>
  </p:normalViewPr>
  <p:slideViewPr>
    <p:cSldViewPr>
      <p:cViewPr varScale="1">
        <p:scale>
          <a:sx n="243" d="100"/>
          <a:sy n="243" d="100"/>
        </p:scale>
        <p:origin x="200" y="208"/>
      </p:cViewPr>
      <p:guideLst>
        <p:guide orient="horz" pos="2160"/>
        <p:guide pos="2880"/>
        <p:guide orient="horz" pos="1021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ksimbarinov/Library/Containers/com.apple.mail/Data/Library/Mail%20Downloads/552D9D8A-C42C-46A9-B28C-5E54CA2C1E6F/&#1058;&#1072;&#1073;&#1083;&#1080;&#1094;&#1072;%202.1.&#1055;&#1088;&#1086;&#1075;&#1085;&#1086;&#1079;%20&#1086;&#1089;&#1085;&#1086;&#1074;&#1085;&#1099;&#1093;%20&#1093;&#1072;&#1088;&#1072;&#1082;&#1090;&#1077;&#1088;&#1080;&#1089;&#1090;&#1080;&#1082;%202022-2026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ksimbarinov/Library/Containers/com.apple.mail/Data/Library/Mail%20Downloads/EC3464AD-8283-44AD-A6E9-63DFD4753DE5/&#1058;&#1072;&#1073;&#1083;&#1080;&#1094;&#1072;%203.1.&#1044;&#1080;&#1085;&#1072;&#1084;&#1080;&#1082;&#1072;%20&#1085;&#1072;&#1083;&#1086;&#1075;&#1086;&#1074;&#1099;&#1093;%20&#1080;%20&#1085;&#1077;&#1085;&#1072;&#1083;&#1086;&#1075;&#1086;&#1074;&#1099;&#1093;%20&#1076;&#1086;&#1093;&#1086;&#1076;&#1086;&#1074;%202022-2026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ksimbarinov/Library/Containers/com.apple.mail/Data/Library/Mail%20Downloads/3ACCFC94-56FF-41DD-87B9-479CB40D1CEC/&#1058;&#1072;&#1073;&#1083;&#1080;&#1094;&#1072;%203.2.&#1044;&#1080;&#1085;&#1072;&#1084;&#1080;&#1082;&#1072;%20&#1073;&#1077;&#1079;&#1074;&#1086;&#1079;&#1084;&#1077;&#1079;&#1076;&#1085;&#1099;&#1093;%20&#1087;&#1086;&#1089;&#1090;&#1091;&#1087;&#1083;&#1077;&#1085;&#1080;&#1080;&#774;%202022-2026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ksimbarinov/Library/Containers/com.apple.mail/Data/Library/Mail%20Downloads/9D594E76-D00C-4B63-8F5D-62D63ED67859/&#1058;&#1072;&#1073;&#1083;&#1080;&#1094;&#1072;%203.3.%20&#1053;&#1072;&#1083;&#1086;&#1075;&#1086;&#1074;&#1099;&#1077;%20&#1080;%20&#1085;&#1077;&#1085;&#1072;&#1083;&#1086;&#1075;&#1086;&#1074;&#1099;&#1077;%20&#1076;&#1086;&#1093;&#1086;&#1076;&#1099;%202024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ksimbarinov/Library/Containers/com.apple.mail/Data/Library/Mail%20Downloads/A736AEAB-C0D9-456D-BA12-95E027CD4C59/&#1058;&#1072;&#1073;&#1083;&#1080;&#1094;&#1072;%204.1.&#1044;&#1080;&#1085;&#1072;&#1084;&#1080;&#1082;&#1072;%20&#1088;&#1072;&#1089;&#1093;&#1086;&#1076;&#1086;&#1074;%202022-2026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ksimbarinov/Library/Containers/com.apple.mail/Data/Library/Mail%20Downloads/B8686C69-1B40-4557-9321-59F5B2EE24BC/&#1058;&#1072;&#1073;&#1083;&#1080;&#1094;&#1072;%204.2.%20&#1056;&#1072;&#1089;&#1093;&#1086;&#1076;&#1099;%20&#1087;&#1086;%20&#1085;&#1072;&#1087;&#1088;&#1072;&#1074;&#1083;&#1077;&#1085;&#1080;&#1103;&#1084;%202024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dirty="0"/>
              <a:t>Прогноз основных характеристик</a:t>
            </a:r>
            <a:r>
              <a:rPr lang="ru-RU" sz="1000" baseline="0" dirty="0"/>
              <a:t> бюджета (тыс. рублей) </a:t>
            </a:r>
            <a:endParaRPr lang="ru-RU" sz="1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169445577586894"/>
          <c:y val="0.21516036255035692"/>
          <c:w val="0.76139080819472205"/>
          <c:h val="0.766754112052182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Прогноз!$B$5</c:f>
              <c:strCache>
                <c:ptCount val="1"/>
                <c:pt idx="0">
                  <c:v>Доходы - всего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2812421077407471E-2"/>
                  <c:y val="-4.63627424620843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7D-A343-ACA7-00292BC96288}"/>
                </c:ext>
              </c:extLst>
            </c:dLbl>
            <c:dLbl>
              <c:idx val="1"/>
              <c:layout>
                <c:manualLayout>
                  <c:x val="-2.2829111622769637E-2"/>
                  <c:y val="-6.9544160308504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7D-A343-ACA7-00292BC96288}"/>
                </c:ext>
              </c:extLst>
            </c:dLbl>
            <c:dLbl>
              <c:idx val="2"/>
              <c:layout>
                <c:manualLayout>
                  <c:x val="-5.4140494777722328E-2"/>
                  <c:y val="-2.124934482087732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7D-A343-ACA7-00292BC96288}"/>
                </c:ext>
              </c:extLst>
            </c:dLbl>
            <c:dLbl>
              <c:idx val="3"/>
              <c:layout>
                <c:manualLayout>
                  <c:x val="-3.2812421077407596E-2"/>
                  <c:y val="-1.3908822738625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7D-A343-ACA7-00292BC96288}"/>
                </c:ext>
              </c:extLst>
            </c:dLbl>
            <c:dLbl>
              <c:idx val="4"/>
              <c:layout>
                <c:manualLayout>
                  <c:x val="-3.1533932441724671E-2"/>
                  <c:y val="-1.1629964100344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7D-A343-ACA7-00292BC962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Прогноз!$C$4:$G$4</c:f>
              <c:strCache>
                <c:ptCount val="5"/>
                <c:pt idx="0">
                  <c:v>2022 (отчет)</c:v>
                </c:pt>
                <c:pt idx="1">
                  <c:v>2023 (оценка)</c:v>
                </c:pt>
                <c:pt idx="2">
                  <c:v>2024 (прогноз)</c:v>
                </c:pt>
                <c:pt idx="3">
                  <c:v>2025 (план)</c:v>
                </c:pt>
                <c:pt idx="4">
                  <c:v>2026 (план)</c:v>
                </c:pt>
              </c:strCache>
            </c:strRef>
          </c:cat>
          <c:val>
            <c:numRef>
              <c:f>Прогноз!$C$5:$G$5</c:f>
              <c:numCache>
                <c:formatCode>#,##0.00</c:formatCode>
                <c:ptCount val="5"/>
                <c:pt idx="0">
                  <c:v>2639012.7200000002</c:v>
                </c:pt>
                <c:pt idx="1">
                  <c:v>2431143.79</c:v>
                </c:pt>
                <c:pt idx="2">
                  <c:v>3311578.28</c:v>
                </c:pt>
                <c:pt idx="3">
                  <c:v>2413084.92</c:v>
                </c:pt>
                <c:pt idx="4">
                  <c:v>2349844.58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7D-A343-ACA7-00292BC96288}"/>
            </c:ext>
          </c:extLst>
        </c:ser>
        <c:ser>
          <c:idx val="1"/>
          <c:order val="1"/>
          <c:tx>
            <c:strRef>
              <c:f>Прогноз!$B$6</c:f>
              <c:strCache>
                <c:ptCount val="1"/>
                <c:pt idx="0">
                  <c:v>Расходы - всего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124968430963019E-2"/>
                  <c:y val="-3.4772056846563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F7D-A343-ACA7-00292BC96288}"/>
                </c:ext>
              </c:extLst>
            </c:dLbl>
            <c:dLbl>
              <c:idx val="1"/>
              <c:layout>
                <c:manualLayout>
                  <c:x val="1.4765589484833303E-2"/>
                  <c:y val="-4.1726468215875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7D-A343-ACA7-00292BC96288}"/>
                </c:ext>
              </c:extLst>
            </c:dLbl>
            <c:dLbl>
              <c:idx val="2"/>
              <c:layout>
                <c:manualLayout>
                  <c:x val="5.9062357939333329E-2"/>
                  <c:y val="-4.63627424620843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F7D-A343-ACA7-00292BC96288}"/>
                </c:ext>
              </c:extLst>
            </c:dLbl>
            <c:dLbl>
              <c:idx val="3"/>
              <c:layout>
                <c:manualLayout>
                  <c:x val="4.9218631616111206E-3"/>
                  <c:y val="-4.8680879585188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F7D-A343-ACA7-00292BC96288}"/>
                </c:ext>
              </c:extLst>
            </c:dLbl>
            <c:dLbl>
              <c:idx val="4"/>
              <c:layout>
                <c:manualLayout>
                  <c:x val="6.4442324163411044E-2"/>
                  <c:y val="-3.8482579549444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F7D-A343-ACA7-00292BC962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Прогноз!$C$4:$G$4</c:f>
              <c:strCache>
                <c:ptCount val="5"/>
                <c:pt idx="0">
                  <c:v>2022 (отчет)</c:v>
                </c:pt>
                <c:pt idx="1">
                  <c:v>2023 (оценка)</c:v>
                </c:pt>
                <c:pt idx="2">
                  <c:v>2024 (прогноз)</c:v>
                </c:pt>
                <c:pt idx="3">
                  <c:v>2025 (план)</c:v>
                </c:pt>
                <c:pt idx="4">
                  <c:v>2026 (план)</c:v>
                </c:pt>
              </c:strCache>
            </c:strRef>
          </c:cat>
          <c:val>
            <c:numRef>
              <c:f>Прогноз!$C$6:$G$6</c:f>
              <c:numCache>
                <c:formatCode>#,##0.00</c:formatCode>
                <c:ptCount val="5"/>
                <c:pt idx="0">
                  <c:v>2655052.06</c:v>
                </c:pt>
                <c:pt idx="1">
                  <c:v>2431143.79</c:v>
                </c:pt>
                <c:pt idx="2">
                  <c:v>3411578.28</c:v>
                </c:pt>
                <c:pt idx="3">
                  <c:v>2421084.92</c:v>
                </c:pt>
                <c:pt idx="4">
                  <c:v>2354844.58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F7D-A343-ACA7-00292BC96288}"/>
            </c:ext>
          </c:extLst>
        </c:ser>
        <c:ser>
          <c:idx val="2"/>
          <c:order val="2"/>
          <c:tx>
            <c:strRef>
              <c:f>Прогноз!$B$7</c:f>
              <c:strCache>
                <c:ptCount val="1"/>
                <c:pt idx="0">
                  <c:v>Профицит (+), дефицит (-)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249936861925977E-2"/>
                  <c:y val="-1.8545096984833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F7D-A343-ACA7-00292BC96288}"/>
                </c:ext>
              </c:extLst>
            </c:dLbl>
            <c:dLbl>
              <c:idx val="1"/>
              <c:layout>
                <c:manualLayout>
                  <c:x val="2.2968694754185229E-2"/>
                  <c:y val="-1.1590685615521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F7D-A343-ACA7-00292BC96288}"/>
                </c:ext>
              </c:extLst>
            </c:dLbl>
            <c:dLbl>
              <c:idx val="2"/>
              <c:layout>
                <c:manualLayout>
                  <c:x val="3.1171800023537099E-2"/>
                  <c:y val="8.1134799308647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F7D-A343-ACA7-00292BC96288}"/>
                </c:ext>
              </c:extLst>
            </c:dLbl>
            <c:dLbl>
              <c:idx val="3"/>
              <c:layout>
                <c:manualLayout>
                  <c:x val="2.9531178969666606E-2"/>
                  <c:y val="-2.318137123104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F7D-A343-ACA7-00292BC96288}"/>
                </c:ext>
              </c:extLst>
            </c:dLbl>
            <c:dLbl>
              <c:idx val="4"/>
              <c:layout>
                <c:manualLayout>
                  <c:x val="2.2968694754185112E-2"/>
                  <c:y val="-1.8545096984833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F7D-A343-ACA7-00292BC962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Прогноз!$C$4:$G$4</c:f>
              <c:strCache>
                <c:ptCount val="5"/>
                <c:pt idx="0">
                  <c:v>2022 (отчет)</c:v>
                </c:pt>
                <c:pt idx="1">
                  <c:v>2023 (оценка)</c:v>
                </c:pt>
                <c:pt idx="2">
                  <c:v>2024 (прогноз)</c:v>
                </c:pt>
                <c:pt idx="3">
                  <c:v>2025 (план)</c:v>
                </c:pt>
                <c:pt idx="4">
                  <c:v>2026 (план)</c:v>
                </c:pt>
              </c:strCache>
            </c:strRef>
          </c:cat>
          <c:val>
            <c:numRef>
              <c:f>Прогноз!$C$7:$G$7</c:f>
              <c:numCache>
                <c:formatCode>#,##0.00</c:formatCode>
                <c:ptCount val="5"/>
                <c:pt idx="0">
                  <c:v>-16039.339999999851</c:v>
                </c:pt>
                <c:pt idx="1">
                  <c:v>0</c:v>
                </c:pt>
                <c:pt idx="2">
                  <c:v>-100000</c:v>
                </c:pt>
                <c:pt idx="3">
                  <c:v>-8000</c:v>
                </c:pt>
                <c:pt idx="4">
                  <c:v>-5000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F7D-A343-ACA7-00292BC96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5851119"/>
        <c:axId val="1436452127"/>
        <c:axId val="0"/>
      </c:bar3DChart>
      <c:catAx>
        <c:axId val="1435851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6452127"/>
        <c:crosses val="autoZero"/>
        <c:auto val="1"/>
        <c:lblAlgn val="ctr"/>
        <c:lblOffset val="100"/>
        <c:noMultiLvlLbl val="0"/>
      </c:catAx>
      <c:valAx>
        <c:axId val="14364521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5851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/>
              <a:t>Налоговые и неналоговые доходы (тыс. руб.)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Прогноз!$B$5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4444444444444446E-2"/>
                  <c:y val="-7.4074074074074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30-C740-B0E6-CD820FF721DD}"/>
                </c:ext>
              </c:extLst>
            </c:dLbl>
            <c:dLbl>
              <c:idx val="3"/>
              <c:layout>
                <c:manualLayout>
                  <c:x val="-5.5555555555555558E-3"/>
                  <c:y val="-7.4074074074074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30-C740-B0E6-CD820FF721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Прогноз!$C$4:$G$4</c:f>
              <c:strCache>
                <c:ptCount val="5"/>
                <c:pt idx="0">
                  <c:v>2022 (отчет)</c:v>
                </c:pt>
                <c:pt idx="1">
                  <c:v>2023 (оценка)</c:v>
                </c:pt>
                <c:pt idx="2">
                  <c:v>2024 (прогноз)</c:v>
                </c:pt>
                <c:pt idx="3">
                  <c:v>2025 (план)</c:v>
                </c:pt>
                <c:pt idx="4">
                  <c:v>2026 (план)</c:v>
                </c:pt>
              </c:strCache>
            </c:strRef>
          </c:cat>
          <c:val>
            <c:numRef>
              <c:f>Прогноз!$C$5:$G$5</c:f>
              <c:numCache>
                <c:formatCode>#,##0.00</c:formatCode>
                <c:ptCount val="5"/>
                <c:pt idx="0">
                  <c:v>1033818.07</c:v>
                </c:pt>
                <c:pt idx="1">
                  <c:v>990683.44</c:v>
                </c:pt>
                <c:pt idx="2">
                  <c:v>1798186.32</c:v>
                </c:pt>
                <c:pt idx="3">
                  <c:v>972020.72</c:v>
                </c:pt>
                <c:pt idx="4">
                  <c:v>928862.08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30-C740-B0E6-CD820FF721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8045791"/>
        <c:axId val="1436026303"/>
      </c:lineChart>
      <c:catAx>
        <c:axId val="1428045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6026303"/>
        <c:crosses val="autoZero"/>
        <c:auto val="1"/>
        <c:lblAlgn val="ctr"/>
        <c:lblOffset val="100"/>
        <c:noMultiLvlLbl val="0"/>
      </c:catAx>
      <c:valAx>
        <c:axId val="1436026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8045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/>
              <a:t>Динамика безвозмездных поступлений</a:t>
            </a:r>
            <a:r>
              <a:rPr lang="ru-RU" sz="1000" baseline="0"/>
              <a:t> (тыс. руб.)</a:t>
            </a:r>
            <a:endParaRPr lang="ru-RU" sz="1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Прогноз!$A$5:$B$5</c:f>
              <c:strCache>
                <c:ptCount val="2"/>
                <c:pt idx="0">
                  <c:v>1</c:v>
                </c:pt>
                <c:pt idx="1">
                  <c:v>Безвозмездные поступления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1.0645555318230475E-16"/>
                  <c:y val="-3.5225666157367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D9-D341-BAD5-2FA617EEA6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Прогноз!$C$1:$G$4</c:f>
              <c:multiLvlStrCache>
                <c:ptCount val="5"/>
                <c:lvl>
                  <c:pt idx="0">
                    <c:v>2022 (отчет)</c:v>
                  </c:pt>
                  <c:pt idx="1">
                    <c:v>2023 (оценка)</c:v>
                  </c:pt>
                  <c:pt idx="2">
                    <c:v>2024 (прогноз)</c:v>
                  </c:pt>
                  <c:pt idx="3">
                    <c:v>2025 (план)</c:v>
                  </c:pt>
                  <c:pt idx="4">
                    <c:v>2026 (план)</c:v>
                  </c:pt>
                </c:lvl>
                <c:lvl>
                  <c:pt idx="4">
                    <c:v>(тыс. руб.)</c:v>
                  </c:pt>
                </c:lvl>
              </c:multiLvlStrCache>
            </c:multiLvlStrRef>
          </c:cat>
          <c:val>
            <c:numRef>
              <c:f>Прогноз!$C$5:$G$5</c:f>
              <c:numCache>
                <c:formatCode>#,##0.00</c:formatCode>
                <c:ptCount val="5"/>
                <c:pt idx="0">
                  <c:v>1605194.66</c:v>
                </c:pt>
                <c:pt idx="1">
                  <c:v>1440460.36</c:v>
                </c:pt>
                <c:pt idx="2">
                  <c:v>1513391.96</c:v>
                </c:pt>
                <c:pt idx="3">
                  <c:v>1441064.2</c:v>
                </c:pt>
                <c:pt idx="4">
                  <c:v>1420982.5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D9-D341-BAD5-2FA617EEA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0568223"/>
        <c:axId val="1435991711"/>
      </c:lineChart>
      <c:catAx>
        <c:axId val="142056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5991711"/>
        <c:crosses val="autoZero"/>
        <c:auto val="1"/>
        <c:lblAlgn val="ctr"/>
        <c:lblOffset val="100"/>
        <c:noMultiLvlLbl val="0"/>
      </c:catAx>
      <c:valAx>
        <c:axId val="14359917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0568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dirty="0"/>
              <a:t>ДОХОДЫ БЮДЖЕТА МУНИЦИПАЛЬНОГО ОБРАЗОВАНИЯ МУНИЦИПАЛЬНОГО РАЙОНА "БОРОВСКИЙ РАЙОН" НА 2024 ГОД (тыс. рублей)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'Доходы '!$A$2:$S$2</c:f>
              <c:strCache>
                <c:ptCount val="1"/>
                <c:pt idx="0">
                  <c:v>ДОХОДЫ БЮДЖЕТА МУНИЦИПАЛЬНОГО ОБРАЗОВАНИЯ МУНИЦИПАЛЬНОГО РАЙОНА "БОРОВСКИЙ РАЙОН"          НА 2024 ГОД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D8-CD49-8790-46A663CC1E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D8-CD49-8790-46A663CC1EC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D8-CD49-8790-46A663CC1E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D8-CD49-8790-46A663CC1EC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6D8-CD49-8790-46A663CC1EC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6D8-CD49-8790-46A663CC1EC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6D8-CD49-8790-46A663CC1EC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6D8-CD49-8790-46A663CC1EC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6D8-CD49-8790-46A663CC1EC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6D8-CD49-8790-46A663CC1ECE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6D8-CD49-8790-46A663CC1ECE}"/>
              </c:ext>
            </c:extLst>
          </c:dPt>
          <c:dLbls>
            <c:dLbl>
              <c:idx val="1"/>
              <c:layout>
                <c:manualLayout>
                  <c:x val="1.7441007824104897E-2"/>
                  <c:y val="3.4991352148727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D8-CD49-8790-46A663CC1ECE}"/>
                </c:ext>
              </c:extLst>
            </c:dLbl>
            <c:dLbl>
              <c:idx val="3"/>
              <c:layout>
                <c:manualLayout>
                  <c:x val="4.8951884145550129E-2"/>
                  <c:y val="-6.338341719907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D8-CD49-8790-46A663CC1ECE}"/>
                </c:ext>
              </c:extLst>
            </c:dLbl>
            <c:dLbl>
              <c:idx val="4"/>
              <c:layout>
                <c:manualLayout>
                  <c:x val="7.3340285682486711E-2"/>
                  <c:y val="-9.0067114007720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D8-CD49-8790-46A663CC1ECE}"/>
                </c:ext>
              </c:extLst>
            </c:dLbl>
            <c:dLbl>
              <c:idx val="9"/>
              <c:layout>
                <c:manualLayout>
                  <c:x val="-4.3245627392925319E-2"/>
                  <c:y val="-4.9330016396223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6D8-CD49-8790-46A663CC1E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'Доходы '!$A$9:$A$20</c:f>
              <c:strCache>
                <c:ptCount val="11"/>
                <c:pt idx="0">
                  <c:v>Налог на прибыль </c:v>
                </c:pt>
                <c:pt idx="1">
                  <c:v>Налог на доходы физических лиц</c:v>
                </c:pt>
                <c:pt idx="2">
                  <c:v>Акцизы на бензин, масла, дизельное топливо</c:v>
                </c:pt>
                <c:pt idx="3">
                  <c:v>Налоги на совокупный доход</c:v>
                </c:pt>
                <c:pt idx="4">
                  <c:v>Налог на имущество организаций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реализации земли и имущества</c:v>
                </c:pt>
                <c:pt idx="10">
                  <c:v>Поступления  от денежных взысканий (штрафов)</c:v>
                </c:pt>
              </c:strCache>
            </c:strRef>
          </c:cat>
          <c:val>
            <c:numRef>
              <c:f>'Доходы '!$Q$9:$Q$20</c:f>
              <c:numCache>
                <c:formatCode>#,##0.00</c:formatCode>
                <c:ptCount val="11"/>
                <c:pt idx="0">
                  <c:v>70000</c:v>
                </c:pt>
                <c:pt idx="1">
                  <c:v>499532.9</c:v>
                </c:pt>
                <c:pt idx="2">
                  <c:v>14407.07</c:v>
                </c:pt>
                <c:pt idx="3">
                  <c:v>142680</c:v>
                </c:pt>
                <c:pt idx="4">
                  <c:v>151170</c:v>
                </c:pt>
                <c:pt idx="5">
                  <c:v>8700</c:v>
                </c:pt>
                <c:pt idx="6">
                  <c:v>15938.74</c:v>
                </c:pt>
                <c:pt idx="7">
                  <c:v>4922.07</c:v>
                </c:pt>
                <c:pt idx="8">
                  <c:v>34830.68</c:v>
                </c:pt>
                <c:pt idx="9">
                  <c:v>853804.86</c:v>
                </c:pt>
                <c:pt idx="10">
                  <c:v>2200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B6D8-CD49-8790-46A663CC1ECE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B6D8-CD49-8790-46A663CC1ECE}"/>
              </c:ext>
            </c:extLst>
          </c:dPt>
          <c:cat>
            <c:strRef>
              <c:f>'Доходы '!$A$9:$A$20</c:f>
              <c:strCache>
                <c:ptCount val="11"/>
                <c:pt idx="0">
                  <c:v>Налог на прибыль </c:v>
                </c:pt>
                <c:pt idx="1">
                  <c:v>Налог на доходы физических лиц</c:v>
                </c:pt>
                <c:pt idx="2">
                  <c:v>Акцизы на бензин, масла, дизельное топливо</c:v>
                </c:pt>
                <c:pt idx="3">
                  <c:v>Налоги на совокупный доход</c:v>
                </c:pt>
                <c:pt idx="4">
                  <c:v>Налог на имущество организаций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реализации земли и имущества</c:v>
                </c:pt>
                <c:pt idx="10">
                  <c:v>Поступления  от денежных взысканий (штрафов)</c:v>
                </c:pt>
              </c:strCache>
            </c:strRef>
          </c:cat>
          <c:val>
            <c:numRef>
              <c:f>'Доходы '!$Q$10</c:f>
              <c:numCache>
                <c:formatCode>#,##0.00</c:formatCode>
                <c:ptCount val="1"/>
                <c:pt idx="0">
                  <c:v>499532.9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B6D8-CD49-8790-46A663CC1ECE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B6D8-CD49-8790-46A663CC1ECE}"/>
              </c:ext>
            </c:extLst>
          </c:dPt>
          <c:cat>
            <c:strRef>
              <c:f>'Доходы '!$A$9:$A$20</c:f>
              <c:strCache>
                <c:ptCount val="11"/>
                <c:pt idx="0">
                  <c:v>Налог на прибыль </c:v>
                </c:pt>
                <c:pt idx="1">
                  <c:v>Налог на доходы физических лиц</c:v>
                </c:pt>
                <c:pt idx="2">
                  <c:v>Акцизы на бензин, масла, дизельное топливо</c:v>
                </c:pt>
                <c:pt idx="3">
                  <c:v>Налоги на совокупный доход</c:v>
                </c:pt>
                <c:pt idx="4">
                  <c:v>Налог на имущество организаций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реализации земли и имущества</c:v>
                </c:pt>
                <c:pt idx="10">
                  <c:v>Поступления  от денежных взысканий (штрафов)</c:v>
                </c:pt>
              </c:strCache>
            </c:strRef>
          </c:cat>
          <c:val>
            <c:numRef>
              <c:f>'Доходы '!$Q$11</c:f>
              <c:numCache>
                <c:formatCode>#,##0.00</c:formatCode>
                <c:ptCount val="1"/>
                <c:pt idx="0">
                  <c:v>14407.07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B6D8-CD49-8790-46A663CC1ECE}"/>
            </c:ext>
          </c:extLst>
        </c:ser>
        <c:ser>
          <c:idx val="3"/>
          <c:order val="3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B6D8-CD49-8790-46A663CC1ECE}"/>
              </c:ext>
            </c:extLst>
          </c:dPt>
          <c:cat>
            <c:strRef>
              <c:f>'Доходы '!$A$9:$A$20</c:f>
              <c:strCache>
                <c:ptCount val="11"/>
                <c:pt idx="0">
                  <c:v>Налог на прибыль </c:v>
                </c:pt>
                <c:pt idx="1">
                  <c:v>Налог на доходы физических лиц</c:v>
                </c:pt>
                <c:pt idx="2">
                  <c:v>Акцизы на бензин, масла, дизельное топливо</c:v>
                </c:pt>
                <c:pt idx="3">
                  <c:v>Налоги на совокупный доход</c:v>
                </c:pt>
                <c:pt idx="4">
                  <c:v>Налог на имущество организаций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реализации земли и имущества</c:v>
                </c:pt>
                <c:pt idx="10">
                  <c:v>Поступления  от денежных взысканий (штрафов)</c:v>
                </c:pt>
              </c:strCache>
            </c:strRef>
          </c:cat>
          <c:val>
            <c:numRef>
              <c:f>'Доходы '!$Q$12</c:f>
              <c:numCache>
                <c:formatCode>#,##0.00</c:formatCode>
                <c:ptCount val="1"/>
                <c:pt idx="0">
                  <c:v>142680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B6D8-CD49-8790-46A663CC1ECE}"/>
            </c:ext>
          </c:extLst>
        </c:ser>
        <c:ser>
          <c:idx val="4"/>
          <c:order val="4"/>
          <c:cat>
            <c:strRef>
              <c:f>'Доходы '!$A$9:$A$20</c:f>
              <c:strCache>
                <c:ptCount val="11"/>
                <c:pt idx="0">
                  <c:v>Налог на прибыль </c:v>
                </c:pt>
                <c:pt idx="1">
                  <c:v>Налог на доходы физических лиц</c:v>
                </c:pt>
                <c:pt idx="2">
                  <c:v>Акцизы на бензин, масла, дизельное топливо</c:v>
                </c:pt>
                <c:pt idx="3">
                  <c:v>Налоги на совокупный доход</c:v>
                </c:pt>
                <c:pt idx="4">
                  <c:v>Налог на имущество организаций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реализации земли и имущества</c:v>
                </c:pt>
                <c:pt idx="10">
                  <c:v>Поступления  от денежных взысканий (штрафов)</c:v>
                </c:pt>
              </c:strCache>
            </c:strRef>
          </c:cat>
          <c:val>
            <c:numRef>
              <c:f>'Доходы '!$Q$13</c:f>
            </c:numRef>
          </c:val>
          <c:extLst>
            <c:ext xmlns:c16="http://schemas.microsoft.com/office/drawing/2014/chart" uri="{C3380CC4-5D6E-409C-BE32-E72D297353CC}">
              <c16:uniqueId val="{00000020-B6D8-CD49-8790-46A663CC1ECE}"/>
            </c:ext>
          </c:extLst>
        </c:ser>
        <c:ser>
          <c:idx val="5"/>
          <c:order val="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2-B6D8-CD49-8790-46A663CC1ECE}"/>
              </c:ext>
            </c:extLst>
          </c:dPt>
          <c:cat>
            <c:strRef>
              <c:f>'Доходы '!$A$9:$A$20</c:f>
              <c:strCache>
                <c:ptCount val="11"/>
                <c:pt idx="0">
                  <c:v>Налог на прибыль </c:v>
                </c:pt>
                <c:pt idx="1">
                  <c:v>Налог на доходы физических лиц</c:v>
                </c:pt>
                <c:pt idx="2">
                  <c:v>Акцизы на бензин, масла, дизельное топливо</c:v>
                </c:pt>
                <c:pt idx="3">
                  <c:v>Налоги на совокупный доход</c:v>
                </c:pt>
                <c:pt idx="4">
                  <c:v>Налог на имущество организаций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реализации земли и имущества</c:v>
                </c:pt>
                <c:pt idx="10">
                  <c:v>Поступления  от денежных взысканий (штрафов)</c:v>
                </c:pt>
              </c:strCache>
            </c:strRef>
          </c:cat>
          <c:val>
            <c:numRef>
              <c:f>'Доходы '!$Q$14</c:f>
              <c:numCache>
                <c:formatCode>#,##0.00</c:formatCode>
                <c:ptCount val="1"/>
                <c:pt idx="0">
                  <c:v>151170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B6D8-CD49-8790-46A663CC1ECE}"/>
            </c:ext>
          </c:extLst>
        </c:ser>
        <c:ser>
          <c:idx val="6"/>
          <c:order val="6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B6D8-CD49-8790-46A663CC1ECE}"/>
              </c:ext>
            </c:extLst>
          </c:dPt>
          <c:cat>
            <c:strRef>
              <c:f>'Доходы '!$A$9:$A$20</c:f>
              <c:strCache>
                <c:ptCount val="11"/>
                <c:pt idx="0">
                  <c:v>Налог на прибыль </c:v>
                </c:pt>
                <c:pt idx="1">
                  <c:v>Налог на доходы физических лиц</c:v>
                </c:pt>
                <c:pt idx="2">
                  <c:v>Акцизы на бензин, масла, дизельное топливо</c:v>
                </c:pt>
                <c:pt idx="3">
                  <c:v>Налоги на совокупный доход</c:v>
                </c:pt>
                <c:pt idx="4">
                  <c:v>Налог на имущество организаций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реализации земли и имущества</c:v>
                </c:pt>
                <c:pt idx="10">
                  <c:v>Поступления  от денежных взысканий (штрафов)</c:v>
                </c:pt>
              </c:strCache>
            </c:strRef>
          </c:cat>
          <c:val>
            <c:numRef>
              <c:f>'Доходы '!$Q$15</c:f>
              <c:numCache>
                <c:formatCode>#,##0.00</c:formatCode>
                <c:ptCount val="1"/>
                <c:pt idx="0">
                  <c:v>8700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B6D8-CD49-8790-46A663CC1ECE}"/>
            </c:ext>
          </c:extLst>
        </c:ser>
        <c:ser>
          <c:idx val="7"/>
          <c:order val="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8-B6D8-CD49-8790-46A663CC1ECE}"/>
              </c:ext>
            </c:extLst>
          </c:dPt>
          <c:cat>
            <c:strRef>
              <c:f>'Доходы '!$A$9:$A$20</c:f>
              <c:strCache>
                <c:ptCount val="11"/>
                <c:pt idx="0">
                  <c:v>Налог на прибыль </c:v>
                </c:pt>
                <c:pt idx="1">
                  <c:v>Налог на доходы физических лиц</c:v>
                </c:pt>
                <c:pt idx="2">
                  <c:v>Акцизы на бензин, масла, дизельное топливо</c:v>
                </c:pt>
                <c:pt idx="3">
                  <c:v>Налоги на совокупный доход</c:v>
                </c:pt>
                <c:pt idx="4">
                  <c:v>Налог на имущество организаций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реализации земли и имущества</c:v>
                </c:pt>
                <c:pt idx="10">
                  <c:v>Поступления  от денежных взысканий (штрафов)</c:v>
                </c:pt>
              </c:strCache>
            </c:strRef>
          </c:cat>
          <c:val>
            <c:numRef>
              <c:f>'Доходы '!$Q$16</c:f>
              <c:numCache>
                <c:formatCode>#,##0.00</c:formatCode>
                <c:ptCount val="1"/>
                <c:pt idx="0">
                  <c:v>15938.74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B6D8-CD49-8790-46A663CC1ECE}"/>
            </c:ext>
          </c:extLst>
        </c:ser>
        <c:ser>
          <c:idx val="8"/>
          <c:order val="8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B6D8-CD49-8790-46A663CC1ECE}"/>
              </c:ext>
            </c:extLst>
          </c:dPt>
          <c:cat>
            <c:strRef>
              <c:f>'Доходы '!$A$9:$A$20</c:f>
              <c:strCache>
                <c:ptCount val="11"/>
                <c:pt idx="0">
                  <c:v>Налог на прибыль </c:v>
                </c:pt>
                <c:pt idx="1">
                  <c:v>Налог на доходы физических лиц</c:v>
                </c:pt>
                <c:pt idx="2">
                  <c:v>Акцизы на бензин, масла, дизельное топливо</c:v>
                </c:pt>
                <c:pt idx="3">
                  <c:v>Налоги на совокупный доход</c:v>
                </c:pt>
                <c:pt idx="4">
                  <c:v>Налог на имущество организаций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реализации земли и имущества</c:v>
                </c:pt>
                <c:pt idx="10">
                  <c:v>Поступления  от денежных взысканий (штрафов)</c:v>
                </c:pt>
              </c:strCache>
            </c:strRef>
          </c:cat>
          <c:val>
            <c:numRef>
              <c:f>'Доходы '!$Q$17</c:f>
              <c:numCache>
                <c:formatCode>#,##0.00</c:formatCode>
                <c:ptCount val="1"/>
                <c:pt idx="0">
                  <c:v>4922.07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B6D8-CD49-8790-46A663CC1ECE}"/>
            </c:ext>
          </c:extLst>
        </c:ser>
        <c:ser>
          <c:idx val="9"/>
          <c:order val="9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E-B6D8-CD49-8790-46A663CC1ECE}"/>
              </c:ext>
            </c:extLst>
          </c:dPt>
          <c:cat>
            <c:strRef>
              <c:f>'Доходы '!$A$9:$A$20</c:f>
              <c:strCache>
                <c:ptCount val="11"/>
                <c:pt idx="0">
                  <c:v>Налог на прибыль </c:v>
                </c:pt>
                <c:pt idx="1">
                  <c:v>Налог на доходы физических лиц</c:v>
                </c:pt>
                <c:pt idx="2">
                  <c:v>Акцизы на бензин, масла, дизельное топливо</c:v>
                </c:pt>
                <c:pt idx="3">
                  <c:v>Налоги на совокупный доход</c:v>
                </c:pt>
                <c:pt idx="4">
                  <c:v>Налог на имущество организаций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реализации земли и имущества</c:v>
                </c:pt>
                <c:pt idx="10">
                  <c:v>Поступления  от денежных взысканий (штрафов)</c:v>
                </c:pt>
              </c:strCache>
            </c:strRef>
          </c:cat>
          <c:val>
            <c:numRef>
              <c:f>'Доходы '!$Q$18</c:f>
              <c:numCache>
                <c:formatCode>#,##0.00</c:formatCode>
                <c:ptCount val="1"/>
                <c:pt idx="0">
                  <c:v>34830.68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F-B6D8-CD49-8790-46A663CC1ECE}"/>
            </c:ext>
          </c:extLst>
        </c:ser>
        <c:ser>
          <c:idx val="10"/>
          <c:order val="1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B6D8-CD49-8790-46A663CC1ECE}"/>
              </c:ext>
            </c:extLst>
          </c:dPt>
          <c:cat>
            <c:strRef>
              <c:f>'Доходы '!$A$9:$A$20</c:f>
              <c:strCache>
                <c:ptCount val="11"/>
                <c:pt idx="0">
                  <c:v>Налог на прибыль </c:v>
                </c:pt>
                <c:pt idx="1">
                  <c:v>Налог на доходы физических лиц</c:v>
                </c:pt>
                <c:pt idx="2">
                  <c:v>Акцизы на бензин, масла, дизельное топливо</c:v>
                </c:pt>
                <c:pt idx="3">
                  <c:v>Налоги на совокупный доход</c:v>
                </c:pt>
                <c:pt idx="4">
                  <c:v>Налог на имущество организаций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реализации земли и имущества</c:v>
                </c:pt>
                <c:pt idx="10">
                  <c:v>Поступления  от денежных взысканий (штрафов)</c:v>
                </c:pt>
              </c:strCache>
            </c:strRef>
          </c:cat>
          <c:val>
            <c:numRef>
              <c:f>'Доходы '!$Q$19</c:f>
              <c:numCache>
                <c:formatCode>#,##0.00</c:formatCode>
                <c:ptCount val="1"/>
                <c:pt idx="0">
                  <c:v>853804.86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2-B6D8-CD49-8790-46A663CC1ECE}"/>
            </c:ext>
          </c:extLst>
        </c:ser>
        <c:ser>
          <c:idx val="11"/>
          <c:order val="1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4-B6D8-CD49-8790-46A663CC1ECE}"/>
              </c:ext>
            </c:extLst>
          </c:dPt>
          <c:cat>
            <c:strRef>
              <c:f>'Доходы '!$A$9:$A$20</c:f>
              <c:strCache>
                <c:ptCount val="11"/>
                <c:pt idx="0">
                  <c:v>Налог на прибыль </c:v>
                </c:pt>
                <c:pt idx="1">
                  <c:v>Налог на доходы физических лиц</c:v>
                </c:pt>
                <c:pt idx="2">
                  <c:v>Акцизы на бензин, масла, дизельное топливо</c:v>
                </c:pt>
                <c:pt idx="3">
                  <c:v>Налоги на совокупный доход</c:v>
                </c:pt>
                <c:pt idx="4">
                  <c:v>Налог на имущество организаций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реализации земли и имущества</c:v>
                </c:pt>
                <c:pt idx="10">
                  <c:v>Поступления  от денежных взысканий (штрафов)</c:v>
                </c:pt>
              </c:strCache>
            </c:strRef>
          </c:cat>
          <c:val>
            <c:numRef>
              <c:f>'Доходы '!$Q$20</c:f>
              <c:numCache>
                <c:formatCode>#,##0.00</c:formatCode>
                <c:ptCount val="1"/>
                <c:pt idx="0">
                  <c:v>2200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5-B6D8-CD49-8790-46A663CC1E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346483733230687"/>
          <c:y val="0.12645265911789347"/>
          <c:w val="0.3312268693093629"/>
          <c:h val="0.86300094573826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Прогноз!$A$1</c:f>
              <c:strCache>
                <c:ptCount val="1"/>
                <c:pt idx="0">
                  <c:v> Прогноз основных характеристик бюджета муниципального образования муниципального района 
"Боровский район" на 2022-2026 годы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6666098007154663E-2"/>
                  <c:y val="-3.71453098196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75-E64F-BD48-D1FA345C1C3F}"/>
                </c:ext>
              </c:extLst>
            </c:dLbl>
            <c:dLbl>
              <c:idx val="1"/>
              <c:layout>
                <c:manualLayout>
                  <c:x val="-8.3330490035772552E-3"/>
                  <c:y val="4.6431637274587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75-E64F-BD48-D1FA345C1C3F}"/>
                </c:ext>
              </c:extLst>
            </c:dLbl>
            <c:dLbl>
              <c:idx val="2"/>
              <c:layout>
                <c:manualLayout>
                  <c:x val="0"/>
                  <c:y val="-2.785898236475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75-E64F-BD48-D1FA345C1C3F}"/>
                </c:ext>
              </c:extLst>
            </c:dLbl>
            <c:dLbl>
              <c:idx val="3"/>
              <c:layout>
                <c:manualLayout>
                  <c:x val="-5.5553660023848709E-3"/>
                  <c:y val="-6.0361128456963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75-E64F-BD48-D1FA345C1C3F}"/>
                </c:ext>
              </c:extLst>
            </c:dLbl>
            <c:dLbl>
              <c:idx val="4"/>
              <c:layout>
                <c:manualLayout>
                  <c:x val="0"/>
                  <c:y val="6.0361128456963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75-E64F-BD48-D1FA345C1C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Прогноз!$C$4:$G$4</c:f>
              <c:strCache>
                <c:ptCount val="5"/>
                <c:pt idx="0">
                  <c:v>2022 (отчет)</c:v>
                </c:pt>
                <c:pt idx="1">
                  <c:v>2023 (оценка)</c:v>
                </c:pt>
                <c:pt idx="2">
                  <c:v>2024 (план)</c:v>
                </c:pt>
                <c:pt idx="3">
                  <c:v>2025 (план)</c:v>
                </c:pt>
                <c:pt idx="4">
                  <c:v>2026 (план)</c:v>
                </c:pt>
              </c:strCache>
            </c:strRef>
          </c:cat>
          <c:val>
            <c:numRef>
              <c:f>Прогноз!$C$5:$G$5</c:f>
              <c:numCache>
                <c:formatCode>#,##0.00</c:formatCode>
                <c:ptCount val="5"/>
                <c:pt idx="0">
                  <c:v>2655052.06</c:v>
                </c:pt>
                <c:pt idx="1">
                  <c:v>2431143.79</c:v>
                </c:pt>
                <c:pt idx="2">
                  <c:v>3411578.28</c:v>
                </c:pt>
                <c:pt idx="3">
                  <c:v>2421084.92</c:v>
                </c:pt>
                <c:pt idx="4">
                  <c:v>2354844.58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275-E64F-BD48-D1FA345C1C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94749871"/>
        <c:axId val="1494422319"/>
      </c:lineChart>
      <c:catAx>
        <c:axId val="1494749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4422319"/>
        <c:crosses val="autoZero"/>
        <c:auto val="1"/>
        <c:lblAlgn val="ctr"/>
        <c:lblOffset val="100"/>
        <c:noMultiLvlLbl val="0"/>
      </c:catAx>
      <c:valAx>
        <c:axId val="1494422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4749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Лист3!$A$2</c:f>
              <c:strCache>
                <c:ptCount val="1"/>
                <c:pt idx="0">
                  <c:v>Расходы   бюджета  муниципального  образования  муниципального  района  "Боровский район"  на 2024 год по разделам  классификации расходов бюджета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FC-9747-A5A6-599AED96BE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5FC-9747-A5A6-599AED96BE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5FC-9747-A5A6-599AED96BE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5FC-9747-A5A6-599AED96BE3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5FC-9747-A5A6-599AED96BE3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5FC-9747-A5A6-599AED96BE3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5FC-9747-A5A6-599AED96BE3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5FC-9747-A5A6-599AED96BE3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5FC-9747-A5A6-599AED96BE3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5FC-9747-A5A6-599AED96BE38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5FC-9747-A5A6-599AED96BE38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5FC-9747-A5A6-599AED96BE38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25FC-9747-A5A6-599AED96BE38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5FC-9747-A5A6-599AED96BE38}"/>
              </c:ext>
            </c:extLst>
          </c:dPt>
          <c:dLbls>
            <c:dLbl>
              <c:idx val="0"/>
              <c:layout>
                <c:manualLayout>
                  <c:x val="9.3984606759363355E-3"/>
                  <c:y val="-8.798386952624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FC-9747-A5A6-599AED96BE38}"/>
                </c:ext>
              </c:extLst>
            </c:dLbl>
            <c:dLbl>
              <c:idx val="6"/>
              <c:layout>
                <c:manualLayout>
                  <c:x val="-8.3875037716327414E-2"/>
                  <c:y val="-7.7407696200424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5FC-9747-A5A6-599AED96BE38}"/>
                </c:ext>
              </c:extLst>
            </c:dLbl>
            <c:dLbl>
              <c:idx val="9"/>
              <c:layout>
                <c:manualLayout>
                  <c:x val="-1.8966906225509284E-2"/>
                  <c:y val="2.955309785209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5FC-9747-A5A6-599AED96BE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Лист3!$B$5:$B$18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 коммунальное хозяйство</c:v>
                </c:pt>
                <c:pt idx="5">
                  <c:v>Охрана окружающей среды</c:v>
                </c:pt>
                <c:pt idx="6">
                  <c:v>Образование     </c:v>
                </c:pt>
                <c:pt idx="7">
                  <c:v>Культура, кинематография 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 государственного и муниципального долга </c:v>
                </c:pt>
                <c:pt idx="13">
                  <c:v>Межбюджетные трансферты</c:v>
                </c:pt>
              </c:strCache>
            </c:strRef>
          </c:cat>
          <c:val>
            <c:numRef>
              <c:f>Лист3!$C$5:$C$18</c:f>
              <c:numCache>
                <c:formatCode>#,##0.00</c:formatCode>
                <c:ptCount val="14"/>
                <c:pt idx="0">
                  <c:v>1017478.02</c:v>
                </c:pt>
                <c:pt idx="1">
                  <c:v>0</c:v>
                </c:pt>
                <c:pt idx="2">
                  <c:v>17122.72</c:v>
                </c:pt>
                <c:pt idx="3">
                  <c:v>60208.84</c:v>
                </c:pt>
                <c:pt idx="4">
                  <c:v>50755.5</c:v>
                </c:pt>
                <c:pt idx="5">
                  <c:v>5229.18</c:v>
                </c:pt>
                <c:pt idx="6">
                  <c:v>1618184.85</c:v>
                </c:pt>
                <c:pt idx="7">
                  <c:v>83629.34</c:v>
                </c:pt>
                <c:pt idx="8">
                  <c:v>3124.83</c:v>
                </c:pt>
                <c:pt idx="9">
                  <c:v>397457.37</c:v>
                </c:pt>
                <c:pt idx="10">
                  <c:v>52769.85</c:v>
                </c:pt>
                <c:pt idx="11">
                  <c:v>14000</c:v>
                </c:pt>
                <c:pt idx="12">
                  <c:v>107</c:v>
                </c:pt>
                <c:pt idx="13">
                  <c:v>91510.78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25FC-9747-A5A6-599AED96B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731246645362956"/>
          <c:y val="0.14243066501283014"/>
          <c:w val="0.26751137962591376"/>
          <c:h val="0.836512807709855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2078" y="1006528"/>
            <a:ext cx="4896882" cy="694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4156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55A6-2EAF-48A6-803E-3A0D5626EAE1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F692-B698-411F-B556-EE4DC112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55A6-2EAF-48A6-803E-3A0D5626EAE1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F692-B698-411F-B556-EE4DC112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76752" y="129754"/>
            <a:ext cx="1296234" cy="27645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8052" y="129754"/>
            <a:ext cx="3792683" cy="27645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55A6-2EAF-48A6-803E-3A0D5626EAE1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F692-B698-411F-B556-EE4DC112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55A6-2EAF-48A6-803E-3A0D5626EAE1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F692-B698-411F-B556-EE4DC112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082" y="2082057"/>
            <a:ext cx="4896882" cy="64351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082" y="1373288"/>
            <a:ext cx="4896882" cy="70876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55A6-2EAF-48A6-803E-3A0D5626EAE1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F692-B698-411F-B556-EE4DC112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8052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28528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55A6-2EAF-48A6-803E-3A0D5626EAE1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F692-B698-411F-B556-EE4DC112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052" y="725270"/>
            <a:ext cx="2545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052" y="1027528"/>
            <a:ext cx="2545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6528" y="725270"/>
            <a:ext cx="2546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6528" y="1027528"/>
            <a:ext cx="2546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55A6-2EAF-48A6-803E-3A0D5626EAE1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F692-B698-411F-B556-EE4DC112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55A6-2EAF-48A6-803E-3A0D5626EAE1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F692-B698-411F-B556-EE4DC112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55A6-2EAF-48A6-803E-3A0D5626EAE1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F692-B698-411F-B556-EE4DC112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003"/>
            <a:ext cx="1895342" cy="5490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52406" y="129004"/>
            <a:ext cx="3220580" cy="27653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8052" y="678019"/>
            <a:ext cx="1895342" cy="221631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55A6-2EAF-48A6-803E-3A0D5626EAE1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F692-B698-411F-B556-EE4DC112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204" y="2268061"/>
            <a:ext cx="3456623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29204" y="289508"/>
            <a:ext cx="3456623" cy="1944053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29204" y="2535819"/>
            <a:ext cx="3456623" cy="38026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55A6-2EAF-48A6-803E-3A0D5626EAE1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F692-B698-411F-B556-EE4DC112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754"/>
            <a:ext cx="5184934" cy="540015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052" y="756021"/>
            <a:ext cx="5184934" cy="2138308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655A6-2EAF-48A6-803E-3A0D5626EAE1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128744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AF692-B698-411F-B556-EE4DC112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17598"/>
            <a:ext cx="5445999" cy="642606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ПРОЕКТ 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бюджета МО МР «Боровский район» на 2024-2026 г. </a:t>
            </a:r>
            <a:r>
              <a:rPr lang="ru-RU" sz="1600">
                <a:solidFill>
                  <a:schemeClr val="tx2">
                    <a:lumMod val="75000"/>
                  </a:schemeClr>
                </a:solidFill>
              </a:rPr>
              <a:t>г. 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4" name="Picture 2" descr="D:\design\презентация\Отчет Калиничева\пла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5999" y="0"/>
            <a:ext cx="315039" cy="3240088"/>
          </a:xfrm>
          <a:prstGeom prst="rect">
            <a:avLst/>
          </a:prstGeom>
          <a:noFill/>
        </p:spPr>
      </p:pic>
      <p:pic>
        <p:nvPicPr>
          <p:cNvPr id="1026" name="Picture 2" descr="D:\design\презентация\2023 Отчёт Калиничева\перва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1693" y="262722"/>
            <a:ext cx="3497214" cy="2154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545831" y="708763"/>
            <a:ext cx="855160" cy="10462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ru-RU"/>
          </a:p>
        </p:txBody>
      </p:sp>
      <p:pic>
        <p:nvPicPr>
          <p:cNvPr id="18" name="Picture 2" descr="D:\design\презентация\Отчет Калиничева\пла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5999" y="0"/>
            <a:ext cx="315039" cy="324008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445999" y="112114"/>
            <a:ext cx="360067" cy="267382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fld id="{E86B6508-93E7-4DD8-8DF5-210B04307C0B}" type="slidenum">
              <a:rPr lang="ru-RU" sz="1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/>
              <a:t>2</a:t>
            </a:fld>
            <a:endParaRPr lang="ru-RU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0" y="187004"/>
            <a:ext cx="395911" cy="43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3C5BECC9-0492-0C4A-AF2C-13D04A4598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391827"/>
              </p:ext>
            </p:extLst>
          </p:nvPr>
        </p:nvGraphicFramePr>
        <p:xfrm>
          <a:off x="936303" y="379496"/>
          <a:ext cx="3789854" cy="2571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545831" y="708763"/>
            <a:ext cx="855160" cy="10462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ru-RU"/>
          </a:p>
        </p:txBody>
      </p:sp>
      <p:pic>
        <p:nvPicPr>
          <p:cNvPr id="18" name="Picture 2" descr="D:\design\презентация\Отчет Калиничева\пла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5999" y="0"/>
            <a:ext cx="315039" cy="324008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445999" y="112114"/>
            <a:ext cx="360067" cy="267382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fld id="{E86B6508-93E7-4DD8-8DF5-210B04307C0B}" type="slidenum">
              <a:rPr lang="ru-RU" sz="1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/>
              <a:t>3</a:t>
            </a:fld>
            <a:endParaRPr lang="ru-RU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0" y="187004"/>
            <a:ext cx="395911" cy="43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512E92C3-5585-734D-BB6D-971C900A90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8282461"/>
              </p:ext>
            </p:extLst>
          </p:nvPr>
        </p:nvGraphicFramePr>
        <p:xfrm>
          <a:off x="792287" y="539924"/>
          <a:ext cx="4374232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97102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545831" y="708763"/>
            <a:ext cx="855160" cy="10462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ru-RU"/>
          </a:p>
        </p:txBody>
      </p:sp>
      <p:pic>
        <p:nvPicPr>
          <p:cNvPr id="18" name="Picture 2" descr="D:\design\презентация\Отчет Калиничева\пла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5999" y="0"/>
            <a:ext cx="315039" cy="324008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445999" y="112114"/>
            <a:ext cx="360067" cy="267382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fld id="{E86B6508-93E7-4DD8-8DF5-210B04307C0B}" type="slidenum">
              <a:rPr lang="ru-RU" sz="1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/>
              <a:t>4</a:t>
            </a:fld>
            <a:endParaRPr lang="ru-RU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0" y="187004"/>
            <a:ext cx="395911" cy="43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9241EDFA-561E-D141-B1DD-947843D949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787472"/>
              </p:ext>
            </p:extLst>
          </p:nvPr>
        </p:nvGraphicFramePr>
        <p:xfrm>
          <a:off x="594519" y="467916"/>
          <a:ext cx="4374232" cy="25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43000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545831" y="708763"/>
            <a:ext cx="855160" cy="10462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ru-RU"/>
          </a:p>
        </p:txBody>
      </p:sp>
      <p:pic>
        <p:nvPicPr>
          <p:cNvPr id="18" name="Picture 2" descr="D:\design\презентация\Отчет Калиничева\пла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5999" y="0"/>
            <a:ext cx="315039" cy="324008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445999" y="112114"/>
            <a:ext cx="360067" cy="267382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fld id="{E86B6508-93E7-4DD8-8DF5-210B04307C0B}" type="slidenum">
              <a:rPr lang="ru-RU" sz="1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/>
              <a:t>5</a:t>
            </a:fld>
            <a:endParaRPr lang="ru-RU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0" y="187004"/>
            <a:ext cx="395911" cy="43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889BDA06-689E-C745-8C34-E6B9D29EE2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758231"/>
              </p:ext>
            </p:extLst>
          </p:nvPr>
        </p:nvGraphicFramePr>
        <p:xfrm>
          <a:off x="504254" y="63588"/>
          <a:ext cx="4865111" cy="2996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8539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545831" y="708763"/>
            <a:ext cx="855160" cy="10462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ru-RU"/>
          </a:p>
        </p:txBody>
      </p:sp>
      <p:pic>
        <p:nvPicPr>
          <p:cNvPr id="18" name="Picture 2" descr="D:\design\презентация\Отчет Калиничева\пла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5999" y="0"/>
            <a:ext cx="315039" cy="324008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445999" y="112114"/>
            <a:ext cx="360067" cy="267382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fld id="{E86B6508-93E7-4DD8-8DF5-210B04307C0B}" type="slidenum">
              <a:rPr lang="ru-RU" sz="1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/>
              <a:t>6</a:t>
            </a:fld>
            <a:endParaRPr lang="ru-RU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0" y="187004"/>
            <a:ext cx="395911" cy="43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838CFA5D-E6D6-0A42-B06B-F7F8562C1A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423916"/>
              </p:ext>
            </p:extLst>
          </p:nvPr>
        </p:nvGraphicFramePr>
        <p:xfrm>
          <a:off x="594441" y="252442"/>
          <a:ext cx="4572156" cy="2735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90627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545831" y="708763"/>
            <a:ext cx="855160" cy="10462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ru-RU"/>
          </a:p>
        </p:txBody>
      </p:sp>
      <p:pic>
        <p:nvPicPr>
          <p:cNvPr id="18" name="Picture 2" descr="D:\design\презентация\Отчет Калиничева\пла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5999" y="0"/>
            <a:ext cx="315039" cy="324008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445999" y="112114"/>
            <a:ext cx="360067" cy="267382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fld id="{E86B6508-93E7-4DD8-8DF5-210B04307C0B}" type="slidenum">
              <a:rPr lang="ru-RU" sz="1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pPr/>
              <a:t>7</a:t>
            </a:fld>
            <a:endParaRPr lang="ru-RU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0" y="187004"/>
            <a:ext cx="395911" cy="43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47D396D6-C03B-F44F-B710-5790D38C0F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73969"/>
              </p:ext>
            </p:extLst>
          </p:nvPr>
        </p:nvGraphicFramePr>
        <p:xfrm>
          <a:off x="432247" y="141955"/>
          <a:ext cx="4814774" cy="307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141869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8045</TotalTime>
  <Words>109</Words>
  <Application>Microsoft Macintosh PowerPoint</Application>
  <PresentationFormat>Произвольный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Тема Office</vt:lpstr>
      <vt:lpstr>ПРОЕКТ  бюджета МО МР «Боровский район» на 2024-2026 г. 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Zverdvd.org</dc:creator>
  <cp:lastModifiedBy>Максим Баринов</cp:lastModifiedBy>
  <cp:revision>1116</cp:revision>
  <dcterms:created xsi:type="dcterms:W3CDTF">2019-02-16T08:37:08Z</dcterms:created>
  <dcterms:modified xsi:type="dcterms:W3CDTF">2023-12-27T08:19:40Z</dcterms:modified>
</cp:coreProperties>
</file>